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4" r:id="rId3"/>
    <p:sldId id="275" r:id="rId4"/>
    <p:sldId id="276" r:id="rId5"/>
    <p:sldId id="284" r:id="rId6"/>
    <p:sldId id="277" r:id="rId7"/>
    <p:sldId id="278" r:id="rId8"/>
    <p:sldId id="279" r:id="rId9"/>
    <p:sldId id="280" r:id="rId10"/>
    <p:sldId id="281" r:id="rId11"/>
    <p:sldId id="285" r:id="rId12"/>
    <p:sldId id="282" r:id="rId13"/>
    <p:sldId id="283" r:id="rId14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90" d="100"/>
          <a:sy n="90" d="100"/>
        </p:scale>
        <p:origin x="-1328" y="-320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6/6/13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6/6/13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HPS Collaboration Meeting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HPS Collaboration Meeting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***INSTRUCTIONS ON HOW TO APPLY IMAGE MASKING TO SLIDE LAYOUT***</a:t>
            </a:r>
            <a:br>
              <a:rPr lang="en-CA" dirty="0" smtClean="0"/>
            </a:br>
            <a:r>
              <a:rPr lang="en-CA" dirty="0" smtClean="0"/>
              <a:t>STEP 1: Click icon to insert image</a:t>
            </a:r>
            <a:br>
              <a:rPr lang="en-CA" dirty="0" smtClean="0"/>
            </a:br>
            <a:r>
              <a:rPr lang="en-CA" dirty="0" smtClean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HPS Collaboration Meeting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04801" y="536575"/>
            <a:ext cx="8610600" cy="2246313"/>
          </a:xfrm>
        </p:spPr>
        <p:txBody>
          <a:bodyPr/>
          <a:lstStyle/>
          <a:p>
            <a:r>
              <a:rPr lang="en-CA" dirty="0" smtClean="0"/>
              <a:t>HPS Online Software Discussion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3451098"/>
            <a:ext cx="7989887" cy="2187702"/>
          </a:xfrm>
        </p:spPr>
        <p:txBody>
          <a:bodyPr/>
          <a:lstStyle/>
          <a:p>
            <a:r>
              <a:rPr lang="en-CA" sz="2000" dirty="0" smtClean="0"/>
              <a:t>Jeremy McCormick, SLAC</a:t>
            </a:r>
            <a:endParaRPr lang="en-CA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1" y="2755011"/>
            <a:ext cx="8261349" cy="635889"/>
          </a:xfrm>
        </p:spPr>
        <p:txBody>
          <a:bodyPr/>
          <a:lstStyle/>
          <a:p>
            <a:r>
              <a:rPr lang="en-CA" dirty="0" smtClean="0"/>
              <a:t>Status and Plans	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h</a:t>
            </a:r>
            <a:r>
              <a:rPr lang="en-CA" dirty="0" err="1" smtClean="0"/>
              <a:t>ps</a:t>
            </a:r>
            <a:r>
              <a:rPr lang="en-CA" dirty="0" smtClean="0"/>
              <a:t>-java Monitoring tools</a:t>
            </a:r>
            <a:endParaRPr lang="en-CA" dirty="0"/>
          </a:p>
        </p:txBody>
      </p:sp>
      <p:sp>
        <p:nvSpPr>
          <p:cNvPr id="12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7848600" cy="515721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Java GUI application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Attaches stations to ET ring providing the data stream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Connection details configurable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Address, port, etc. of the ET server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Displayed plots are not hard-coded.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Select an </a:t>
            </a:r>
            <a:r>
              <a:rPr lang="en-US" dirty="0" err="1" smtClean="0"/>
              <a:t>lcsim</a:t>
            </a:r>
            <a:r>
              <a:rPr lang="en-US" dirty="0" smtClean="0"/>
              <a:t> steering file that can perform reconstruction and plot results.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Seemed to work well during test run.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4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h</a:t>
            </a:r>
            <a:r>
              <a:rPr lang="en-CA" dirty="0" err="1" smtClean="0"/>
              <a:t>ps</a:t>
            </a:r>
            <a:r>
              <a:rPr lang="en-CA" dirty="0" smtClean="0"/>
              <a:t>-java Monitoring Example</a:t>
            </a:r>
            <a:endParaRPr lang="en-C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Content Placeholder 5" descr="Screen Shot 2013-06-05 at 1.41.40 PM.png"/>
          <p:cNvPicPr>
            <a:picLocks noGrp="1" noChangeAspect="1"/>
          </p:cNvPicPr>
          <p:nvPr>
            <p:ph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1" t="-3838" r="-2519" b="-1907"/>
          <a:stretch/>
        </p:blipFill>
        <p:spPr>
          <a:xfrm>
            <a:off x="197556" y="1044222"/>
            <a:ext cx="8946444" cy="5356578"/>
          </a:xfrm>
        </p:spPr>
      </p:pic>
    </p:spTree>
    <p:extLst>
      <p:ext uri="{BB962C8B-B14F-4D97-AF65-F5344CB8AC3E}">
        <p14:creationId xmlns:p14="http://schemas.microsoft.com/office/powerpoint/2010/main" val="204181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Monitoring Discussion</a:t>
            </a:r>
            <a:endParaRPr lang="en-CA" dirty="0"/>
          </a:p>
        </p:txBody>
      </p:sp>
      <p:sp>
        <p:nvSpPr>
          <p:cNvPr id="12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7848600" cy="515721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Q: What additional features are needed in the </a:t>
            </a:r>
            <a:r>
              <a:rPr lang="en-US" dirty="0" err="1" smtClean="0"/>
              <a:t>hps</a:t>
            </a:r>
            <a:r>
              <a:rPr lang="en-US" dirty="0" smtClean="0"/>
              <a:t>-java monitoring tool?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Q: Can we cut down the number of separate tools to a minimum set?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Understood </a:t>
            </a:r>
            <a:r>
              <a:rPr lang="en-US" dirty="0" err="1" smtClean="0"/>
              <a:t>subdetector</a:t>
            </a:r>
            <a:r>
              <a:rPr lang="en-US" dirty="0" smtClean="0"/>
              <a:t> groups will have own monitoring tools, but a large number could be hard to manage. </a:t>
            </a:r>
          </a:p>
          <a:p>
            <a:pPr>
              <a:buFont typeface="Arial"/>
              <a:buChar char="•"/>
            </a:pPr>
            <a:r>
              <a:rPr lang="en-US" dirty="0" smtClean="0"/>
              <a:t> Q: Are additional monitoring tools needed?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For instance, app showing graphical status and/or data flow of all systems. </a:t>
            </a:r>
          </a:p>
          <a:p>
            <a:pPr>
              <a:buFont typeface="Arial"/>
              <a:buChar char="•"/>
            </a:pPr>
            <a:r>
              <a:rPr lang="en-US" dirty="0" smtClean="0"/>
              <a:t> Q: What additional tools not covered by the </a:t>
            </a:r>
            <a:r>
              <a:rPr lang="en-US" dirty="0" err="1" smtClean="0"/>
              <a:t>hps</a:t>
            </a:r>
            <a:r>
              <a:rPr lang="en-US" dirty="0" smtClean="0"/>
              <a:t>-java Monitoring Application are needed? 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esp. want to hear from </a:t>
            </a:r>
            <a:r>
              <a:rPr lang="en-US" smtClean="0"/>
              <a:t>DAQ groups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2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</a:t>
            </a:r>
            <a:r>
              <a:rPr lang="en-CA" dirty="0" err="1" smtClean="0"/>
              <a:t>Catalog</a:t>
            </a:r>
            <a:endParaRPr lang="en-CA" dirty="0"/>
          </a:p>
        </p:txBody>
      </p:sp>
      <p:sp>
        <p:nvSpPr>
          <p:cNvPr id="12" name="Content Placeholder 29"/>
          <p:cNvSpPr>
            <a:spLocks noGrp="1"/>
          </p:cNvSpPr>
          <p:nvPr>
            <p:ph sz="quarter" idx="14"/>
          </p:nvPr>
        </p:nvSpPr>
        <p:spPr>
          <a:xfrm>
            <a:off x="381000" y="1066800"/>
            <a:ext cx="8382000" cy="515721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Currently have no real online data catalog.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Useful for tagging data with metadata as well as allowing easy access to experimental collaborations.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SRS @ SLAC has a “generic” data catalog we could use.</a:t>
            </a:r>
          </a:p>
        </p:txBody>
      </p:sp>
      <p:pic>
        <p:nvPicPr>
          <p:cNvPr id="2" name="Picture 1" descr="Screen Shot 2013-06-04 at 8.16.2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0"/>
            <a:ext cx="8458200" cy="331607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 Conditions DB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Subdetectors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Beam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Monitoring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Integrated 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Sub-detector tools</a:t>
            </a:r>
          </a:p>
          <a:p>
            <a:pPr>
              <a:buFont typeface="Arial"/>
              <a:buChar char="•"/>
            </a:pPr>
            <a:r>
              <a:rPr lang="en-US" dirty="0" smtClean="0"/>
              <a:t> Data catalog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Will not discuss DAQ and triggering.  Should be well-covered by other talks.</a:t>
            </a:r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4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Existing Conditions System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org.lcsim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File system based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Conditions attached to a specific detector version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e.g. “HPS-TestRun-v3”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Simple to access and easy to add new data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Just add a new text file to a directory</a:t>
            </a:r>
          </a:p>
          <a:p>
            <a:pPr>
              <a:buFont typeface="Arial"/>
              <a:buChar char="•"/>
            </a:pPr>
            <a:r>
              <a:rPr lang="en-US" dirty="0" smtClean="0"/>
              <a:t> All detector data contained in </a:t>
            </a:r>
            <a:r>
              <a:rPr lang="en-US" dirty="0" err="1" smtClean="0"/>
              <a:t>hps</a:t>
            </a:r>
            <a:r>
              <a:rPr lang="en-US" dirty="0" smtClean="0"/>
              <a:t>-detectors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XML detector descriptions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Conditions associated with that detector model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Test run conditions actually moved to resources in </a:t>
            </a:r>
            <a:r>
              <a:rPr lang="en-US" dirty="0" err="1" smtClean="0"/>
              <a:t>hps</a:t>
            </a:r>
            <a:r>
              <a:rPr lang="en-US" dirty="0" smtClean="0"/>
              <a:t>-java, easily accessible via Java code using built-in methods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err="1" smtClean="0"/>
              <a:t>getClass</a:t>
            </a:r>
            <a:r>
              <a:rPr lang="en-US" dirty="0" smtClean="0"/>
              <a:t>().</a:t>
            </a:r>
            <a:r>
              <a:rPr lang="en-US" dirty="0" err="1" smtClean="0"/>
              <a:t>getResourceAsStream</a:t>
            </a:r>
            <a:r>
              <a:rPr lang="en-US" dirty="0" smtClean="0"/>
              <a:t>(“/name/of/</a:t>
            </a:r>
            <a:r>
              <a:rPr lang="en-US" dirty="0" err="1" smtClean="0"/>
              <a:t>resource.txt</a:t>
            </a:r>
            <a:r>
              <a:rPr lang="en-US" dirty="0" smtClean="0"/>
              <a:t>”); </a:t>
            </a:r>
          </a:p>
          <a:p>
            <a:endParaRPr lang="en-US" dirty="0" smtClean="0"/>
          </a:p>
          <a:p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7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Deficiencies in Current Conditions System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 No access of conditions by time validity range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No tagging of conditions by version separate from detector geometry 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Not an online system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Not a proper DB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What we have is not really a conditions system! </a:t>
            </a:r>
            <a:endParaRPr lang="en-CA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2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 System Requirements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Should probably use existing conditions API </a:t>
            </a:r>
          </a:p>
          <a:p>
            <a:pPr>
              <a:buFont typeface="Arial"/>
              <a:buChar char="•"/>
            </a:pPr>
            <a:r>
              <a:rPr lang="en-US" dirty="0" smtClean="0"/>
              <a:t> Assign time validity to sets of data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Tag data with version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Viewable on the web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APIs for inserting, updating, retrieving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Proper database backend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Single instance (or mirrored copies) that are publically accessible 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Possibly accessible (read only) from languages other than Java</a:t>
            </a:r>
          </a:p>
          <a:p>
            <a:pPr lvl="1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.g. from ROOT analysis macros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7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 DB Proposal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7848600" cy="104241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 Use database structure suggested by SLAC EXO group </a:t>
            </a:r>
            <a:endParaRPr lang="en-CA" dirty="0" smtClean="0"/>
          </a:p>
          <a:p>
            <a:pPr lvl="1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71471"/>
              </p:ext>
            </p:extLst>
          </p:nvPr>
        </p:nvGraphicFramePr>
        <p:xfrm>
          <a:off x="609600" y="2689860"/>
          <a:ext cx="7956549" cy="1005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652183"/>
                <a:gridCol w="2652183"/>
                <a:gridCol w="2652183"/>
              </a:tblGrid>
              <a:tr h="344902"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svt_calibrations:id:1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Jan 01 2014</a:t>
                      </a:r>
                      <a:r>
                        <a:rPr lang="en-US" baseline="0" dirty="0" smtClean="0"/>
                        <a:t> XXXX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Jan 02 2014 XXXX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02676" y="1981200"/>
            <a:ext cx="25647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Validity Table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50049" y="3886200"/>
            <a:ext cx="56747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 Table =&gt; </a:t>
            </a:r>
            <a:r>
              <a:rPr lang="en-US" sz="3200" dirty="0" err="1" smtClean="0"/>
              <a:t>svt_calibrations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90135"/>
              </p:ext>
            </p:extLst>
          </p:nvPr>
        </p:nvGraphicFramePr>
        <p:xfrm>
          <a:off x="609600" y="4648200"/>
          <a:ext cx="6096000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Pedestal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1.2345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>
            <a:off x="762000" y="3886200"/>
            <a:ext cx="381000" cy="5847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 DB Proposal (</a:t>
            </a:r>
            <a:r>
              <a:rPr lang="en-CA" dirty="0" err="1" smtClean="0"/>
              <a:t>contd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2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7848600" cy="515721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Mock-up coded by SLAC computing staff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Conforms to current conditions API in </a:t>
            </a:r>
            <a:r>
              <a:rPr lang="en-US" dirty="0" err="1" smtClean="0"/>
              <a:t>org.lcsim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But not really tested or used</a:t>
            </a:r>
          </a:p>
          <a:p>
            <a:pPr>
              <a:buFont typeface="Arial"/>
              <a:buChar char="•"/>
            </a:pPr>
            <a:r>
              <a:rPr lang="en-US" dirty="0" smtClean="0"/>
              <a:t> Existing web interface allows browsing conditions tables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Validity by run number, but can be changed to use time range 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Q: Does this proposed structure cover our needs or do we want to roll our own?  Or use/extend some other existing system?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Q: Should we use time validity rather than run number?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Non-HPS SLAC personnel can contribute to effort, but we must provide a clear set of requirements.</a:t>
            </a:r>
          </a:p>
          <a:p>
            <a:pPr lvl="1">
              <a:buFont typeface="Arial"/>
              <a:buChar char="•"/>
            </a:pPr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5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 Data</a:t>
            </a:r>
            <a:endParaRPr lang="en-CA" dirty="0"/>
          </a:p>
        </p:txBody>
      </p:sp>
      <p:sp>
        <p:nvSpPr>
          <p:cNvPr id="12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7848600" cy="515721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SVT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Calibrations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Alignment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Initial survey, then using tracks.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Temperatures (???)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ECAL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Calibrations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Alignment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err="1" smtClean="0"/>
              <a:t>Muon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Same as ECAL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Beam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Data from EPICS 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Energy, luminosity, beam profile, etc.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2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Monitoring</a:t>
            </a:r>
            <a:endParaRPr lang="en-CA" dirty="0"/>
          </a:p>
        </p:txBody>
      </p:sp>
      <p:sp>
        <p:nvSpPr>
          <p:cNvPr id="12" name="Content Placeholder 29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7848600" cy="515721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Broad/general topic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Immediate view of </a:t>
            </a:r>
            <a:r>
              <a:rPr lang="en-US" dirty="0" err="1" smtClean="0"/>
              <a:t>subdetector</a:t>
            </a:r>
            <a:r>
              <a:rPr lang="en-US" dirty="0" smtClean="0"/>
              <a:t> (or other) data and status</a:t>
            </a:r>
          </a:p>
          <a:p>
            <a:pPr>
              <a:buFont typeface="Arial"/>
              <a:buChar char="•"/>
            </a:pPr>
            <a:r>
              <a:rPr lang="en-US" dirty="0" smtClean="0"/>
              <a:t> Integrated monitoring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Convert EVIO to LCIO on-the-fly and plot reconstruction data </a:t>
            </a:r>
          </a:p>
          <a:p>
            <a:pPr lvl="1">
              <a:buFont typeface="Arial"/>
              <a:buChar char="•"/>
            </a:pPr>
            <a:r>
              <a:rPr lang="en-US" dirty="0" err="1"/>
              <a:t>h</a:t>
            </a:r>
            <a:r>
              <a:rPr lang="en-US" dirty="0" err="1" smtClean="0"/>
              <a:t>ps</a:t>
            </a:r>
            <a:r>
              <a:rPr lang="en-US" dirty="0" smtClean="0"/>
              <a:t>-java monitoring packages provide full application 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Sub-detector tools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SVT and ECAL groups have own low-level tools to monitor their systems, based on direct access to DAQ.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Completely separate from integrated tool.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Beam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JLab</a:t>
            </a:r>
            <a:r>
              <a:rPr lang="en-US" dirty="0" smtClean="0"/>
              <a:t> tools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HPS Collaboration Meeting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8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SLAC_PPT_052412</Template>
  <TotalTime>0</TotalTime>
  <Words>835</Words>
  <Application>Microsoft Macintosh PowerPoint</Application>
  <PresentationFormat>On-screen Show (4:3)</PresentationFormat>
  <Paragraphs>150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HPS Online Software Discussion</vt:lpstr>
      <vt:lpstr>Overview</vt:lpstr>
      <vt:lpstr>Existing Conditions System</vt:lpstr>
      <vt:lpstr>Deficiencies in Current Conditions System</vt:lpstr>
      <vt:lpstr>Conditions System Requirements</vt:lpstr>
      <vt:lpstr>Conditions DB Proposal</vt:lpstr>
      <vt:lpstr>Conditions DB Proposal (contd)</vt:lpstr>
      <vt:lpstr>Conditions Data</vt:lpstr>
      <vt:lpstr>Monitoring</vt:lpstr>
      <vt:lpstr>hps-java Monitoring tools</vt:lpstr>
      <vt:lpstr>hps-java Monitoring Example</vt:lpstr>
      <vt:lpstr>Monitoring Discussion</vt:lpstr>
      <vt:lpstr>Data Catalog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2012-06-11T23:50:00Z</dcterms:created>
  <dcterms:modified xsi:type="dcterms:W3CDTF">2013-06-06T12:42:00Z</dcterms:modified>
</cp:coreProperties>
</file>